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33" r:id="rId2"/>
    <p:sldId id="429" r:id="rId3"/>
    <p:sldId id="428" r:id="rId4"/>
    <p:sldId id="435" r:id="rId5"/>
    <p:sldId id="448" r:id="rId6"/>
    <p:sldId id="439" r:id="rId7"/>
    <p:sldId id="440" r:id="rId8"/>
    <p:sldId id="441" r:id="rId9"/>
    <p:sldId id="442" r:id="rId10"/>
    <p:sldId id="443" r:id="rId11"/>
    <p:sldId id="444" r:id="rId12"/>
    <p:sldId id="449" r:id="rId13"/>
    <p:sldId id="450" r:id="rId14"/>
    <p:sldId id="445" r:id="rId15"/>
    <p:sldId id="446" r:id="rId16"/>
    <p:sldId id="453" r:id="rId17"/>
    <p:sldId id="451" r:id="rId18"/>
    <p:sldId id="455" r:id="rId19"/>
    <p:sldId id="456" r:id="rId20"/>
    <p:sldId id="454" r:id="rId21"/>
    <p:sldId id="457" r:id="rId22"/>
    <p:sldId id="45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CC00"/>
    <a:srgbClr val="FF99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155" autoAdjust="0"/>
  </p:normalViewPr>
  <p:slideViewPr>
    <p:cSldViewPr snapToGrid="0">
      <p:cViewPr varScale="1">
        <p:scale>
          <a:sx n="107" d="100"/>
          <a:sy n="107" d="100"/>
        </p:scale>
        <p:origin x="19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23D4D-EB2F-4980-8329-D28011D8AD2D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3F8B-ACF2-40DC-9DE8-7BA49DD0C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0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6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5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5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30D0-3898-4C4F-BAC7-4E8AE6E236D2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2ABB-D48F-4B11-B4E3-BA4B762E2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9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9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5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1424" y="2086709"/>
            <a:ext cx="4721164" cy="1233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/>
              <a:t>농도계 국산화 진행 상황</a:t>
            </a:r>
            <a:endParaRPr lang="en-US" altLang="ko-KR" sz="32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광학 측정</a:t>
            </a:r>
            <a:r>
              <a:rPr lang="en-US" altLang="ko-KR" sz="20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227" y="520422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2020. 7. 15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202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53830"/>
              </p:ext>
            </p:extLst>
          </p:nvPr>
        </p:nvGraphicFramePr>
        <p:xfrm>
          <a:off x="419894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894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837368"/>
              </p:ext>
            </p:extLst>
          </p:nvPr>
        </p:nvGraphicFramePr>
        <p:xfrm>
          <a:off x="4802982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1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2982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927775"/>
              </p:ext>
            </p:extLst>
          </p:nvPr>
        </p:nvGraphicFramePr>
        <p:xfrm>
          <a:off x="419894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2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894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72692"/>
              </p:ext>
            </p:extLst>
          </p:nvPr>
        </p:nvGraphicFramePr>
        <p:xfrm>
          <a:off x="4802982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3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2982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451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24053" y="3317946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4053" y="253884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283321" y="2181225"/>
            <a:ext cx="721057" cy="24288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04159" y="324177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*</a:t>
            </a:r>
            <a:r>
              <a:rPr lang="ko-KR" altLang="en-US" sz="1400" b="1" dirty="0" err="1"/>
              <a:t>재측정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8926" y="6523350"/>
            <a:ext cx="7074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→ </a:t>
            </a:r>
            <a:r>
              <a:rPr lang="en-US" altLang="ko-KR" sz="1400" b="1" dirty="0">
                <a:solidFill>
                  <a:srgbClr val="0000FF"/>
                </a:solidFill>
              </a:rPr>
              <a:t>IR </a:t>
            </a:r>
            <a:r>
              <a:rPr lang="ko-KR" altLang="en-US" sz="1400" b="1" dirty="0">
                <a:solidFill>
                  <a:srgbClr val="0000FF"/>
                </a:solidFill>
              </a:rPr>
              <a:t>출력은 농도에 따라 </a:t>
            </a:r>
            <a:r>
              <a:rPr lang="en-US" altLang="ko-KR" sz="1400" b="1" dirty="0">
                <a:solidFill>
                  <a:srgbClr val="0000FF"/>
                </a:solidFill>
              </a:rPr>
              <a:t>exponential </a:t>
            </a:r>
            <a:r>
              <a:rPr lang="ko-KR" altLang="en-US" sz="1400" b="1" dirty="0">
                <a:solidFill>
                  <a:srgbClr val="0000FF"/>
                </a:solidFill>
              </a:rPr>
              <a:t>보다는 </a:t>
            </a:r>
            <a:r>
              <a:rPr lang="en-US" altLang="ko-KR" sz="1400" b="1" dirty="0">
                <a:solidFill>
                  <a:srgbClr val="0000FF"/>
                </a:solidFill>
              </a:rPr>
              <a:t>linear </a:t>
            </a:r>
            <a:r>
              <a:rPr lang="ko-KR" altLang="en-US" sz="1400" b="1" dirty="0">
                <a:solidFill>
                  <a:srgbClr val="0000FF"/>
                </a:solidFill>
              </a:rPr>
              <a:t>관계가 더 적합한 것으로 판단됨</a:t>
            </a:r>
            <a:r>
              <a:rPr lang="en-US" altLang="ko-KR" sz="1400" b="1" dirty="0">
                <a:solidFill>
                  <a:srgbClr val="0000FF"/>
                </a:solidFill>
              </a:rPr>
              <a:t>.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6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38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</a:t>
            </a:r>
            <a:r>
              <a:rPr lang="ko-KR" altLang="en-US" sz="1400" b="1" dirty="0">
                <a:solidFill>
                  <a:srgbClr val="FF0000"/>
                </a:solidFill>
              </a:rPr>
              <a:t>최종 선정</a:t>
            </a:r>
            <a:endParaRPr lang="ko-KR" altLang="en-US" sz="14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88635" y="253884"/>
            <a:ext cx="8166730" cy="6277091"/>
            <a:chOff x="419894" y="253884"/>
            <a:chExt cx="8166730" cy="6277091"/>
          </a:xfrm>
        </p:grpSpPr>
        <p:graphicFrame>
          <p:nvGraphicFramePr>
            <p:cNvPr id="12" name="개체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3839237"/>
                </p:ext>
              </p:extLst>
            </p:nvPr>
          </p:nvGraphicFramePr>
          <p:xfrm>
            <a:off x="4665499" y="465138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58" name="Graph" r:id="rId3" imgW="3920760" imgH="3000960" progId="Origin95.Graph">
                    <p:embed/>
                  </p:oleObj>
                </mc:Choice>
                <mc:Fallback>
                  <p:oleObj name="Graph" r:id="rId3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65499" y="465138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개체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9664773"/>
                </p:ext>
              </p:extLst>
            </p:nvPr>
          </p:nvGraphicFramePr>
          <p:xfrm>
            <a:off x="419894" y="3530600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59" name="Graph" r:id="rId5" imgW="3920760" imgH="3000960" progId="Origin95.Graph">
                    <p:embed/>
                  </p:oleObj>
                </mc:Choice>
                <mc:Fallback>
                  <p:oleObj name="Graph" r:id="rId5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9894" y="3530600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개체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799977"/>
                </p:ext>
              </p:extLst>
            </p:nvPr>
          </p:nvGraphicFramePr>
          <p:xfrm>
            <a:off x="419894" y="465138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60" name="Graph" r:id="rId7" imgW="3920760" imgH="3000960" progId="Origin95.Graph">
                    <p:embed/>
                  </p:oleObj>
                </mc:Choice>
                <mc:Fallback>
                  <p:oleObj name="Graph" r:id="rId7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19894" y="465138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1124053" y="3317946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 dirty="0"/>
                <a:t>NH</a:t>
              </a:r>
              <a:r>
                <a:rPr lang="en-US" altLang="ko-KR" baseline="-25000" dirty="0"/>
                <a:t>4</a:t>
              </a:r>
              <a:r>
                <a:rPr lang="en-US" altLang="ko-KR" dirty="0"/>
                <a:t>OH </a:t>
              </a:r>
              <a:r>
                <a:rPr lang="ko-KR" altLang="en-US" dirty="0"/>
                <a:t>농도 고정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4053" y="253884"/>
              <a:ext cx="14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00FF"/>
                  </a:solidFill>
                </a:rPr>
                <a:t>H</a:t>
              </a:r>
              <a:r>
                <a:rPr lang="en-US" altLang="ko-KR" sz="14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ko-KR" sz="1400" b="1" dirty="0">
                  <a:solidFill>
                    <a:srgbClr val="0000FF"/>
                  </a:solidFill>
                </a:rPr>
                <a:t>O</a:t>
              </a:r>
              <a:r>
                <a:rPr lang="en-US" altLang="ko-KR" sz="14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ko-KR" sz="1400" b="1" dirty="0">
                  <a:solidFill>
                    <a:srgbClr val="0000FF"/>
                  </a:solidFill>
                </a:rPr>
                <a:t> </a:t>
              </a:r>
              <a:r>
                <a:rPr lang="ko-KR" altLang="en-US" sz="1400" b="1" dirty="0">
                  <a:solidFill>
                    <a:srgbClr val="0000FF"/>
                  </a:solidFill>
                </a:rPr>
                <a:t>농도 고정</a:t>
              </a:r>
            </a:p>
          </p:txBody>
        </p:sp>
        <p:graphicFrame>
          <p:nvGraphicFramePr>
            <p:cNvPr id="13" name="개체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1816270"/>
                </p:ext>
              </p:extLst>
            </p:nvPr>
          </p:nvGraphicFramePr>
          <p:xfrm>
            <a:off x="4665499" y="3530600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61" name="Graph" r:id="rId9" imgW="3920760" imgH="3000960" progId="Origin95.Graph">
                    <p:embed/>
                  </p:oleObj>
                </mc:Choice>
                <mc:Fallback>
                  <p:oleObj name="Graph" r:id="rId9" imgW="3920760" imgH="3000960" progId="Origin95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65499" y="3530600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258926" y="6523350"/>
            <a:ext cx="613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adjusted R</a:t>
            </a:r>
            <a:r>
              <a:rPr lang="en-US" altLang="ko-KR" sz="1400" b="1" baseline="30000" dirty="0"/>
              <a:t>2</a:t>
            </a:r>
            <a:r>
              <a:rPr lang="ko-KR" altLang="en-US" sz="1400" b="1" dirty="0"/>
              <a:t>가 다소 낮은 편이나 용액 농도에 대한 오차로 판단됨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1432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92344"/>
              </p:ext>
            </p:extLst>
          </p:nvPr>
        </p:nvGraphicFramePr>
        <p:xfrm>
          <a:off x="166501" y="308125"/>
          <a:ext cx="8810999" cy="642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25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2020. 6.</a:t>
                      </a:r>
                      <a:r>
                        <a:rPr lang="en-US" altLang="ko-KR" sz="1100" b="1" baseline="0" dirty="0"/>
                        <a:t> 16 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2020. 7. 13 update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Raw 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Hampel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filter</a:t>
                      </a:r>
                    </a:p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20)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Raw data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Hampel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filtered</a:t>
                      </a:r>
                    </a:p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20)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2.983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2.960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0.898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1291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4.607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1.042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581.6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581.7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543.3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543.2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242.0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3.827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241.9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223.0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222.9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215.6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5.566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215.4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209.5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4.097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209.4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1.163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197.3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9.979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196.9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179.5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1.341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179.5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174.5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174.5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444.3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444.3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419.8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419.7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152.4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7.217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152.1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147.0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3.743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146.8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137.2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5.185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134.8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3.077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134.8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119.9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3.963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119.8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1.007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2.913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109.0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4.479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108.9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320.9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320.8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111.5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9.585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111.0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0.940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96.29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10.53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95.75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7.192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91.48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83.85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83.70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0.712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88.16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8.644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87.72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92.14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5.731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91.90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0.943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77.79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10.131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77.35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1.406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7.428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SC-1 </a:t>
            </a:r>
            <a:r>
              <a:rPr lang="ko-KR" altLang="en-US" sz="1400" b="1" dirty="0" err="1"/>
              <a:t>농도별</a:t>
            </a:r>
            <a:r>
              <a:rPr lang="ko-KR" altLang="en-US" sz="1400" b="1" dirty="0"/>
              <a:t> 측정 </a:t>
            </a:r>
            <a:r>
              <a:rPr lang="en-US" altLang="ko-KR" sz="1400" b="1" dirty="0"/>
              <a:t>data: UV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0614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61254"/>
              </p:ext>
            </p:extLst>
          </p:nvPr>
        </p:nvGraphicFramePr>
        <p:xfrm>
          <a:off x="79912" y="308125"/>
          <a:ext cx="8984176" cy="642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2020. 6.</a:t>
                      </a:r>
                      <a:r>
                        <a:rPr lang="en-US" altLang="ko-KR" sz="1100" b="1" baseline="0" dirty="0"/>
                        <a:t> 16 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2020. 7. 13 update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Raw data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Hampel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filtered</a:t>
                      </a:r>
                    </a:p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200)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Raw data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Hampel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filtered</a:t>
                      </a:r>
                    </a:p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(k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200)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Band pass filtered</a:t>
                      </a:r>
                    </a:p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(12.5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~ 37.5 Hz)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(mV)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SD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(mV)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631.8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9.514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631.6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9.132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58.46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592.8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9.897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592.3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8.940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269.0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269.0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59.51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569.3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9.893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568.8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8.950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269.5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59.62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580.8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102.4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578.6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58.90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268.3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268.3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59.58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596.3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9.842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595.9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4172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257.6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4172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257.6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4172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58.76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598.5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8.581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598.4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8.457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268.5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268.5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4381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57.62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577.8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13.40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577.0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10.60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259.7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63.38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557.7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14.90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556.5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9.213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3900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255.6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3898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249.1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3898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59.59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524.5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21.09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522.4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3754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242.6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3752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233.8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3752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58.63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493.5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8.036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493.1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3725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242.3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3724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234.9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3724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56.78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624.2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7.988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624.1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7.858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4348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260.4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4348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260.3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4348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58.53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544.8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15.68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543.4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8.934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3869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253.1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3866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3866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58.74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522.0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11.35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521.3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9.491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252.0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3830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58.34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497.5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13.32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496.5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8.479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3710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263.2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3707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250.7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3707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60.27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522.0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521.3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9.210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244.9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3612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231.0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3612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58.18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4-1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593.7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9.241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593.4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8.855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266.3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266.3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57.25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4-2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542.3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43.86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540.2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37.17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3796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267.9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3791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244.4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3791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60.15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4-3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540.3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18.82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538.9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9.496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3669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3665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239.4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3665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58.99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4-4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520.0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21.24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518.3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9.380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3654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254.5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3651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239.1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3651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58.77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7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4-5</a:t>
                      </a:r>
                      <a:endParaRPr lang="ko-KR" altLang="en-US" sz="1100" b="1" dirty="0"/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515.3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29.45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513.2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3468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249.8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3464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232.0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3464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58.33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SC-1 </a:t>
            </a:r>
            <a:r>
              <a:rPr lang="ko-KR" altLang="en-US" sz="1400" b="1" dirty="0" err="1"/>
              <a:t>농도별</a:t>
            </a:r>
            <a:r>
              <a:rPr lang="ko-KR" altLang="en-US" sz="1400" b="1" dirty="0"/>
              <a:t> 측정 </a:t>
            </a:r>
            <a:r>
              <a:rPr lang="en-US" altLang="ko-KR" sz="1400" b="1" dirty="0"/>
              <a:t>data: IR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3736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7482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r>
              <a:rPr lang="en-US" altLang="ko-KR" sz="1400" b="1" dirty="0"/>
              <a:t> : Surface fitting (Exponential2D)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6092" y="4420159"/>
            <a:ext cx="50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거의 유사한 값을 나타내는 </a:t>
            </a:r>
            <a:r>
              <a:rPr lang="en-US" altLang="ko-KR" sz="1400" b="1" dirty="0"/>
              <a:t>Group 1 (H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0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 </a:t>
            </a:r>
            <a:r>
              <a:rPr lang="ko-KR" altLang="en-US" sz="1400" b="1" dirty="0"/>
              <a:t>및</a:t>
            </a:r>
            <a:r>
              <a:rPr lang="en-US" altLang="ko-KR" sz="1400" b="1" dirty="0"/>
              <a:t>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 err="1"/>
              <a:t>재측정이</a:t>
            </a:r>
            <a:r>
              <a:rPr lang="ko-KR" altLang="en-US" sz="1400" b="1" dirty="0"/>
              <a:t> 필요하다고 판단되는 </a:t>
            </a:r>
            <a:r>
              <a:rPr lang="en-US" altLang="ko-KR" sz="1400" b="1" dirty="0"/>
              <a:t>point</a:t>
            </a:r>
            <a:r>
              <a:rPr lang="ko-KR" altLang="en-US" sz="1400" b="1" dirty="0"/>
              <a:t>를 제외하고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en-US" altLang="ko-KR" sz="1400" b="1" dirty="0">
                <a:solidFill>
                  <a:srgbClr val="0000FF"/>
                </a:solidFill>
              </a:rPr>
              <a:t>exponential surface fitting </a:t>
            </a:r>
            <a:r>
              <a:rPr lang="ko-KR" altLang="en-US" sz="1400" b="1" dirty="0" err="1"/>
              <a:t>진행시</a:t>
            </a:r>
            <a:r>
              <a:rPr lang="ko-KR" altLang="en-US" sz="1400" b="1" dirty="0"/>
              <a:t> 더 높은 </a:t>
            </a:r>
            <a:r>
              <a:rPr lang="en-US" altLang="ko-KR" sz="1400" b="1" dirty="0"/>
              <a:t>Adj. R</a:t>
            </a:r>
            <a:r>
              <a:rPr lang="en-US" altLang="ko-KR" sz="1400" b="1" baseline="30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확보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blipFill rotWithShape="1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=1344.01254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=1.14843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=4.89522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=−50.56262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𝟗𝟗𝟒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𝟖𝟎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1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663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Surface fitting (Poly2D)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6092" y="4420159"/>
            <a:ext cx="50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ko-KR" altLang="en-US" sz="1400" b="1" dirty="0" err="1"/>
              <a:t>재측정이</a:t>
            </a:r>
            <a:r>
              <a:rPr lang="ko-KR" altLang="en-US" sz="1400" b="1" dirty="0"/>
              <a:t> 필요하다고 판단되는 </a:t>
            </a:r>
            <a:r>
              <a:rPr lang="en-US" altLang="ko-KR" sz="1400" b="1" dirty="0"/>
              <a:t>point</a:t>
            </a:r>
            <a:r>
              <a:rPr lang="ko-KR" altLang="en-US" sz="1400" b="1" dirty="0"/>
              <a:t>를 제외하고</a:t>
            </a:r>
            <a:br>
              <a:rPr lang="en-US" altLang="ko-KR" sz="1400" b="1" dirty="0"/>
            </a:br>
            <a:r>
              <a:rPr lang="en-US" altLang="ko-KR" sz="1400" b="1" dirty="0">
                <a:solidFill>
                  <a:srgbClr val="0000FF"/>
                </a:solidFill>
              </a:rPr>
              <a:t>    poly surface fitting </a:t>
            </a:r>
            <a:r>
              <a:rPr lang="ko-KR" altLang="en-US" sz="1400" b="1" dirty="0" err="1">
                <a:solidFill>
                  <a:srgbClr val="0000FF"/>
                </a:solidFill>
              </a:rPr>
              <a:t>진행시</a:t>
            </a:r>
            <a:r>
              <a:rPr lang="ko-KR" altLang="en-US" sz="1400" b="1" dirty="0">
                <a:solidFill>
                  <a:srgbClr val="0000FF"/>
                </a:solidFill>
              </a:rPr>
              <a:t> </a:t>
            </a:r>
            <a:r>
              <a:rPr lang="en-US" altLang="ko-KR" sz="1400" b="1" dirty="0"/>
              <a:t>exponential fitting</a:t>
            </a:r>
            <a:br>
              <a:rPr lang="en-US" altLang="ko-KR" sz="1400" b="1" dirty="0"/>
            </a:br>
            <a:r>
              <a:rPr lang="en-US" altLang="ko-KR" sz="1400" b="1" dirty="0"/>
              <a:t>    (Adj. R</a:t>
            </a:r>
            <a:r>
              <a:rPr lang="en-US" altLang="ko-KR" sz="1400" b="1" baseline="30000" dirty="0"/>
              <a:t>2</a:t>
            </a:r>
            <a:r>
              <a:rPr lang="en-US" altLang="ko-KR" sz="1400" b="1" dirty="0"/>
              <a:t> = 0.12034) </a:t>
            </a:r>
            <a:r>
              <a:rPr lang="ko-KR" altLang="en-US" sz="1400" b="1" dirty="0"/>
              <a:t>보다</a:t>
            </a:r>
            <a:r>
              <a:rPr lang="en-US" altLang="ko-KR" sz="1400" b="1" dirty="0"/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더 높은 </a:t>
            </a:r>
            <a:r>
              <a:rPr lang="en-US" altLang="ko-KR" sz="1400" b="1" dirty="0">
                <a:solidFill>
                  <a:srgbClr val="0000FF"/>
                </a:solidFill>
              </a:rPr>
              <a:t>Adj. R</a:t>
            </a:r>
            <a:r>
              <a:rPr lang="en-US" altLang="ko-KR" sz="1400" b="1" baseline="30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확보</a:t>
            </a:r>
            <a:br>
              <a:rPr lang="en-US" altLang="ko-KR" sz="1400" b="1" dirty="0"/>
            </a:b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51137" y="4628375"/>
                <a:ext cx="2005806" cy="1821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=−313.04461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=−39.16525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=43.34793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=0.95501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=−57.19187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=4527.33781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𝟗𝟗𝟔𝟑𝟒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2005806" cy="1821461"/>
              </a:xfrm>
              <a:prstGeom prst="rect">
                <a:avLst/>
              </a:prstGeom>
              <a:blipFill rotWithShape="1">
                <a:blip r:embed="rId5"/>
                <a:stretch>
                  <a:fillRect b="-1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62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684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Surface fitting (Gauss2D)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6092" y="4420159"/>
            <a:ext cx="5277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Group1 data</a:t>
            </a:r>
            <a:r>
              <a:rPr lang="ko-KR" altLang="en-US" sz="1400" b="1" dirty="0"/>
              <a:t>를 포함할 경우 </a:t>
            </a:r>
            <a:r>
              <a:rPr lang="en-US" altLang="ko-KR" sz="1400" b="1" dirty="0"/>
              <a:t>poly fitting </a:t>
            </a:r>
            <a:r>
              <a:rPr lang="ko-KR" altLang="en-US" sz="1400" b="1" dirty="0"/>
              <a:t>불가</a:t>
            </a:r>
            <a:br>
              <a:rPr lang="en-US" altLang="ko-KR" sz="1400" b="1" dirty="0"/>
            </a:br>
            <a:r>
              <a:rPr lang="en-US" altLang="ko-KR" sz="1400" b="1" dirty="0"/>
              <a:t>    : Gauss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Gaussian surface fitting </a:t>
            </a:r>
            <a:r>
              <a:rPr lang="ko-KR" altLang="en-US" sz="1400" b="1" dirty="0"/>
              <a:t>적용 가능</a:t>
            </a:r>
            <a:br>
              <a:rPr lang="en-US" altLang="ko-KR" sz="1400" b="1" dirty="0"/>
            </a:b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→ </a:t>
            </a:r>
            <a:r>
              <a:rPr lang="ko-KR" altLang="en-US" sz="1400" b="1" dirty="0" err="1">
                <a:solidFill>
                  <a:srgbClr val="FF0000"/>
                </a:solidFill>
              </a:rPr>
              <a:t>역산시</a:t>
            </a:r>
            <a:r>
              <a:rPr lang="ko-KR" altLang="en-US" sz="1400" b="1" dirty="0">
                <a:solidFill>
                  <a:srgbClr val="FF0000"/>
                </a:solidFill>
              </a:rPr>
              <a:t> 각 </a:t>
            </a:r>
            <a:r>
              <a:rPr lang="ko-KR" altLang="en-US" sz="1400" b="1" dirty="0" err="1">
                <a:solidFill>
                  <a:srgbClr val="FF0000"/>
                </a:solidFill>
              </a:rPr>
              <a:t>약액</a:t>
            </a:r>
            <a:r>
              <a:rPr lang="ko-KR" altLang="en-US" sz="1400" b="1" dirty="0">
                <a:solidFill>
                  <a:srgbClr val="FF0000"/>
                </a:solidFill>
              </a:rPr>
              <a:t> 농도 </a:t>
            </a:r>
            <a:r>
              <a:rPr lang="en-US" altLang="ko-KR" sz="1400" b="1" dirty="0">
                <a:solidFill>
                  <a:srgbClr val="FF0000"/>
                </a:solidFill>
              </a:rPr>
              <a:t>–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UV/IR </a:t>
            </a:r>
            <a:r>
              <a:rPr lang="ko-KR" altLang="en-US" sz="1400" b="1" dirty="0">
                <a:solidFill>
                  <a:srgbClr val="FF0000"/>
                </a:solidFill>
              </a:rPr>
              <a:t>출력이 일치하지 않아 제외됨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31446" y="4163133"/>
                <a:ext cx="4197624" cy="73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6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6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6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46" y="4163133"/>
                <a:ext cx="4197624" cy="73731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03512" y="4900451"/>
                <a:ext cx="2005806" cy="1821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=−1551.63688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=1.9002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=1.20549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=10.1212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=7.02668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=4695.17061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𝟗𝟗𝟒𝟏𝟖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12" y="4900451"/>
                <a:ext cx="2005806" cy="1821461"/>
              </a:xfrm>
              <a:prstGeom prst="rect">
                <a:avLst/>
              </a:prstGeom>
              <a:blipFill rotWithShape="1">
                <a:blip r:embed="rId5"/>
                <a:stretch>
                  <a:fillRect b="-1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48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490608"/>
              </p:ext>
            </p:extLst>
          </p:nvPr>
        </p:nvGraphicFramePr>
        <p:xfrm>
          <a:off x="105812" y="421342"/>
          <a:ext cx="8928079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8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Group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Actual conc.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Cal. Conc.</a:t>
                      </a:r>
                      <a:r>
                        <a:rPr lang="en-US" altLang="ko-KR" sz="1200" b="1" baseline="0" dirty="0"/>
                        <a:t> (</a:t>
                      </a:r>
                      <a:r>
                        <a:rPr lang="en-US" altLang="ko-KR" sz="1200" b="1" baseline="0" dirty="0" err="1"/>
                        <a:t>wt</a:t>
                      </a:r>
                      <a:r>
                        <a:rPr lang="en-US" altLang="ko-KR" sz="1200" b="1" baseline="0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Error (%)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Error (%p)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-0.021%p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4.914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24.1%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0.956%p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-0.141%p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6.977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26.7%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32.8%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6.658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26.3%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26.6%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-0.258%p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1.400%p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5.19%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3.75%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-0.060%p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6.282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-0.235%p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24.9%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-0.160%p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7.569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10.2%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-0.100%p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1.025%p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6.780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-0.159%p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0.231%p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499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Surface fitting </a:t>
            </a:r>
            <a:r>
              <a:rPr lang="ko-KR" altLang="en-US" sz="1400" b="1" dirty="0"/>
              <a:t>검증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point </a:t>
            </a:r>
            <a:r>
              <a:rPr lang="ko-KR" altLang="en-US" sz="1400" b="1" dirty="0"/>
              <a:t>역산 </a:t>
            </a:r>
            <a:r>
              <a:rPr lang="en-US" altLang="ko-KR" sz="1400" b="1" dirty="0"/>
              <a:t>(UV: Exp., IR: Poly)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8926" y="6523350"/>
            <a:ext cx="8301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높은 수준의 오차 및 </a:t>
            </a:r>
            <a:r>
              <a:rPr lang="en-US" altLang="ko-KR" sz="1400" b="1" dirty="0"/>
              <a:t>target range </a:t>
            </a:r>
            <a:r>
              <a:rPr lang="ko-KR" altLang="en-US" sz="1400" b="1" dirty="0"/>
              <a:t>내에서 계산이 불가능한 문제로 인해 </a:t>
            </a:r>
            <a:r>
              <a:rPr lang="en-US" altLang="ko-KR" sz="1400" b="1" dirty="0"/>
              <a:t>surface fitting </a:t>
            </a:r>
            <a:r>
              <a:rPr lang="ko-KR" altLang="en-US" sz="1400" b="1" dirty="0"/>
              <a:t>수정 진행</a:t>
            </a:r>
          </a:p>
        </p:txBody>
      </p:sp>
    </p:spTree>
    <p:extLst>
      <p:ext uri="{BB962C8B-B14F-4D97-AF65-F5344CB8AC3E}">
        <p14:creationId xmlns:p14="http://schemas.microsoft.com/office/powerpoint/2010/main" val="88705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721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r>
              <a:rPr lang="en-US" altLang="ko-KR" sz="1400" b="1" dirty="0"/>
              <a:t> : NEW Surface fitting (Exp2D)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6092" y="4420159"/>
            <a:ext cx="5216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Target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range </a:t>
            </a:r>
            <a:r>
              <a:rPr lang="ko-KR" altLang="en-US" sz="1400" b="1" dirty="0"/>
              <a:t>위주로 </a:t>
            </a:r>
            <a:r>
              <a:rPr lang="en-US" altLang="ko-KR" sz="1400" b="1" dirty="0"/>
              <a:t>data setting</a:t>
            </a:r>
            <a:r>
              <a:rPr lang="ko-KR" altLang="en-US" sz="1400" b="1" dirty="0"/>
              <a:t>하여 재 </a:t>
            </a:r>
            <a:r>
              <a:rPr lang="en-US" altLang="ko-KR" sz="1400" b="1" dirty="0"/>
              <a:t>fitting </a:t>
            </a:r>
            <a:r>
              <a:rPr lang="ko-KR" altLang="en-US" sz="1400" b="1" dirty="0"/>
              <a:t>진행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Adj. R</a:t>
            </a:r>
            <a:r>
              <a:rPr lang="en-US" altLang="ko-KR" sz="1400" b="1" baseline="30000" dirty="0"/>
              <a:t>2</a:t>
            </a:r>
            <a:r>
              <a:rPr lang="ko-KR" altLang="en-US" sz="1400" b="1" dirty="0"/>
              <a:t>가 거의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에 가까움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72" y="4163133"/>
                <a:ext cx="2472792" cy="514051"/>
              </a:xfrm>
              <a:prstGeom prst="rect">
                <a:avLst/>
              </a:prstGeom>
              <a:blipFill rotWithShape="1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𝐵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=1298.32088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=1.97194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𝐷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=3.01066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=−6.43803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𝟗𝟗𝟗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𝟗𝟐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715461"/>
                <a:ext cx="2050690" cy="19473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208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85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2" y="607826"/>
            <a:ext cx="4320000" cy="340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663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 @ 0 sec</a:t>
            </a:r>
            <a:r>
              <a:rPr lang="en-US" altLang="ko-KR" sz="1400" b="1" dirty="0"/>
              <a:t> : Surface fitting (Poly2D)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6092" y="4420159"/>
            <a:ext cx="5084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UV fitting</a:t>
            </a:r>
            <a:r>
              <a:rPr lang="ko-KR" altLang="en-US" sz="1400" b="1" dirty="0"/>
              <a:t>시 사용된 </a:t>
            </a:r>
            <a:r>
              <a:rPr lang="en-US" altLang="ko-KR" sz="1400" b="1" dirty="0"/>
              <a:t>point</a:t>
            </a:r>
            <a:r>
              <a:rPr lang="ko-KR" altLang="en-US" sz="1400" b="1" dirty="0"/>
              <a:t>와 동일하게 구성하여 </a:t>
            </a:r>
            <a:r>
              <a:rPr lang="en-US" altLang="ko-KR" sz="1400" b="1" dirty="0"/>
              <a:t>fitting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진행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: Adj. R</a:t>
            </a:r>
            <a:r>
              <a:rPr lang="en-US" altLang="ko-KR" sz="1400" b="1" baseline="30000" dirty="0"/>
              <a:t>2</a:t>
            </a:r>
            <a:r>
              <a:rPr lang="ko-KR" altLang="en-US" sz="1400" b="1" dirty="0"/>
              <a:t>는 다소 감소함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   ※ </a:t>
            </a:r>
            <a:r>
              <a:rPr lang="en-US" altLang="ko-KR" sz="1400" b="1" dirty="0" err="1"/>
              <a:t>Levenberg</a:t>
            </a:r>
            <a:r>
              <a:rPr lang="en-US" altLang="ko-KR" sz="1400" b="1" dirty="0"/>
              <a:t>-Marquardt algorithm </a:t>
            </a:r>
            <a:r>
              <a:rPr lang="ko-KR" altLang="en-US" sz="1400" b="1" dirty="0"/>
              <a:t>적용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𝑧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𝑏𝑦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𝑑𝑦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𝑓𝑥𝑦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6" y="4163133"/>
                <a:ext cx="3605667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51137" y="4628375"/>
                <a:ext cx="2005806" cy="1821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=−384.34933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𝑏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=−22.60192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=15.81288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=−3.20241</m:t>
                      </m:r>
                    </m:oMath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=−32.30336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/>
                        </a:rPr>
                        <m:t>=4528.45249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𝑨𝒅𝒋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. </m:t>
                          </m:r>
                          <m:r>
                            <a:rPr lang="en-US" altLang="ko-KR" sz="1600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𝟎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.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𝟗𝟗𝟑𝟎𝟖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37" y="4628375"/>
                <a:ext cx="2005806" cy="1821461"/>
              </a:xfrm>
              <a:prstGeom prst="rect">
                <a:avLst/>
              </a:prstGeom>
              <a:blipFill rotWithShape="1">
                <a:blip r:embed="rId5"/>
                <a:stretch>
                  <a:fillRect b="-1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4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891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PD </a:t>
            </a:r>
            <a:r>
              <a:rPr lang="ko-KR" altLang="en-US" sz="1400" b="1" dirty="0"/>
              <a:t>증폭 회로 </a:t>
            </a:r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200942" y="906189"/>
            <a:ext cx="6742116" cy="2143993"/>
            <a:chOff x="1200942" y="531702"/>
            <a:chExt cx="6742116" cy="2143993"/>
          </a:xfrm>
        </p:grpSpPr>
        <p:grpSp>
          <p:nvGrpSpPr>
            <p:cNvPr id="36" name="그룹 35"/>
            <p:cNvGrpSpPr/>
            <p:nvPr/>
          </p:nvGrpSpPr>
          <p:grpSpPr>
            <a:xfrm>
              <a:off x="1200942" y="531702"/>
              <a:ext cx="6742116" cy="2143993"/>
              <a:chOff x="869175" y="1396041"/>
              <a:chExt cx="6742116" cy="2143993"/>
            </a:xfrm>
          </p:grpSpPr>
          <p:sp>
            <p:nvSpPr>
              <p:cNvPr id="6" name="순서도: 추출 5"/>
              <p:cNvSpPr/>
              <p:nvPr/>
            </p:nvSpPr>
            <p:spPr>
              <a:xfrm rot="5400000">
                <a:off x="2954876" y="2663138"/>
                <a:ext cx="937856" cy="815936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순서도: 추출 6"/>
              <p:cNvSpPr/>
              <p:nvPr/>
            </p:nvSpPr>
            <p:spPr>
              <a:xfrm rot="5400000">
                <a:off x="2954877" y="1457001"/>
                <a:ext cx="937856" cy="815936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순서도: 추출 7"/>
              <p:cNvSpPr/>
              <p:nvPr/>
            </p:nvSpPr>
            <p:spPr>
              <a:xfrm rot="5400000">
                <a:off x="4587735" y="2078329"/>
                <a:ext cx="937856" cy="815936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281552" y="2177143"/>
                <a:ext cx="1329739" cy="6183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PC/DAQ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(data logging)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69175" y="2177143"/>
                <a:ext cx="1329739" cy="6183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IR photodiode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꺾인 연결선 18"/>
              <p:cNvCxnSpPr>
                <a:stCxn id="11" idx="3"/>
                <a:endCxn id="7" idx="2"/>
              </p:cNvCxnSpPr>
              <p:nvPr/>
            </p:nvCxnSpPr>
            <p:spPr>
              <a:xfrm flipV="1">
                <a:off x="2198914" y="1864969"/>
                <a:ext cx="816923" cy="621328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꺾인 연결선 20"/>
              <p:cNvCxnSpPr>
                <a:stCxn id="11" idx="3"/>
                <a:endCxn id="6" idx="2"/>
              </p:cNvCxnSpPr>
              <p:nvPr/>
            </p:nvCxnSpPr>
            <p:spPr>
              <a:xfrm>
                <a:off x="2198914" y="2486297"/>
                <a:ext cx="816922" cy="584809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꺾인 연결선 27"/>
              <p:cNvCxnSpPr>
                <a:stCxn id="7" idx="0"/>
                <a:endCxn id="8" idx="2"/>
              </p:cNvCxnSpPr>
              <p:nvPr/>
            </p:nvCxnSpPr>
            <p:spPr>
              <a:xfrm>
                <a:off x="3831773" y="1864969"/>
                <a:ext cx="816922" cy="621328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꺾인 연결선 29"/>
              <p:cNvCxnSpPr>
                <a:stCxn id="6" idx="0"/>
                <a:endCxn id="8" idx="2"/>
              </p:cNvCxnSpPr>
              <p:nvPr/>
            </p:nvCxnSpPr>
            <p:spPr>
              <a:xfrm flipV="1">
                <a:off x="3831772" y="2486297"/>
                <a:ext cx="816923" cy="584809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648695" y="2255464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Amp.</a:t>
                </a:r>
              </a:p>
              <a:p>
                <a:pPr algn="ctr"/>
                <a:r>
                  <a:rPr lang="en-US" altLang="ko-KR" sz="1200" b="1" dirty="0"/>
                  <a:t>(diff.)</a:t>
                </a:r>
                <a:endParaRPr lang="ko-KR" altLang="en-US" sz="1200" b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937231" y="1608010"/>
                <a:ext cx="77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Amp.</a:t>
                </a:r>
              </a:p>
              <a:p>
                <a:pPr algn="ctr"/>
                <a:r>
                  <a:rPr lang="en-US" altLang="ko-KR" sz="1200" b="1" dirty="0"/>
                  <a:t>(Case 1)</a:t>
                </a:r>
                <a:endParaRPr lang="ko-KR" altLang="en-US" sz="1200" b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37231" y="2814147"/>
                <a:ext cx="77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Amp.</a:t>
                </a:r>
              </a:p>
              <a:p>
                <a:pPr algn="ctr"/>
                <a:r>
                  <a:rPr lang="en-US" altLang="ko-KR" sz="1200" b="1" dirty="0"/>
                  <a:t>(Case 2)</a:t>
                </a:r>
                <a:endParaRPr lang="ko-KR" altLang="en-US" sz="1200" b="1" dirty="0"/>
              </a:p>
            </p:txBody>
          </p:sp>
          <p:cxnSp>
            <p:nvCxnSpPr>
              <p:cNvPr id="35" name="직선 화살표 연결선 34"/>
              <p:cNvCxnSpPr>
                <a:stCxn id="8" idx="0"/>
                <a:endCxn id="10" idx="1"/>
              </p:cNvCxnSpPr>
              <p:nvPr/>
            </p:nvCxnSpPr>
            <p:spPr>
              <a:xfrm>
                <a:off x="5464631" y="2486297"/>
                <a:ext cx="81692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5155474" y="1954206"/>
              <a:ext cx="1172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(On/Off </a:t>
              </a:r>
              <a:r>
                <a:rPr lang="ko-KR" altLang="en-US" sz="1200" b="1" dirty="0"/>
                <a:t>가능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24967" y="3572481"/>
            <a:ext cx="82341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/>
              <a:t>IR PD signal</a:t>
            </a:r>
            <a:r>
              <a:rPr lang="ko-KR" altLang="en-US" sz="1400" b="1" dirty="0"/>
              <a:t> 증폭을 위해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가지 </a:t>
            </a:r>
            <a:r>
              <a:rPr lang="en-US" altLang="ko-KR" sz="1400" b="1" dirty="0"/>
              <a:t>type</a:t>
            </a:r>
            <a:r>
              <a:rPr lang="ko-KR" altLang="en-US" sz="1400" b="1" dirty="0"/>
              <a:t>의 회로 </a:t>
            </a:r>
            <a:r>
              <a:rPr lang="en-US" altLang="ko-KR" sz="1400" b="1" dirty="0"/>
              <a:t>test</a:t>
            </a:r>
            <a:r>
              <a:rPr lang="ko-KR" altLang="en-US" sz="1400" b="1" dirty="0"/>
              <a:t>를 진행하였으며 </a:t>
            </a:r>
            <a:r>
              <a:rPr lang="ko-KR" altLang="en-US" sz="1400" b="1" dirty="0" err="1"/>
              <a:t>증폭율이</a:t>
            </a:r>
            <a:r>
              <a:rPr lang="ko-KR" altLang="en-US" sz="1400" b="1" dirty="0"/>
              <a:t> 가장 높은 </a:t>
            </a:r>
            <a:r>
              <a:rPr lang="en-US" altLang="ko-KR" sz="1400" b="1" dirty="0"/>
              <a:t>type 4 </a:t>
            </a:r>
            <a:r>
              <a:rPr lang="ko-KR" altLang="en-US" sz="1400" b="1" dirty="0"/>
              <a:t>선정 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→ </a:t>
            </a:r>
            <a:r>
              <a:rPr lang="en-US" altLang="ko-KR" sz="1400" b="1" dirty="0"/>
              <a:t>Type 1: Case 1 Amp.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→ </a:t>
            </a:r>
            <a:r>
              <a:rPr lang="en-US" altLang="ko-KR" sz="1400" b="1" dirty="0"/>
              <a:t>Type 2: Case 2 Amp.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→ </a:t>
            </a:r>
            <a:r>
              <a:rPr lang="en-US" altLang="ko-KR" sz="1400" b="1" dirty="0"/>
              <a:t>Type 3: Case 1 Amp. + Differential Amp.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→ </a:t>
            </a:r>
            <a:r>
              <a:rPr lang="en-US" altLang="ko-KR" sz="1400" b="1" dirty="0">
                <a:solidFill>
                  <a:srgbClr val="0000FF"/>
                </a:solidFill>
              </a:rPr>
              <a:t>Type 4: Case 2 Amp. + Differential Amp.</a:t>
            </a:r>
            <a:br>
              <a:rPr lang="en-US" altLang="ko-KR" sz="1400" b="1" dirty="0">
                <a:solidFill>
                  <a:srgbClr val="0000FF"/>
                </a:solidFill>
              </a:rPr>
            </a:br>
            <a:r>
              <a:rPr lang="en-US" altLang="ko-KR" sz="1400" b="1" dirty="0">
                <a:solidFill>
                  <a:srgbClr val="0000FF"/>
                </a:solidFill>
              </a:rPr>
              <a:t>    (</a:t>
            </a:r>
            <a:r>
              <a:rPr lang="ko-KR" altLang="en-US" sz="1400" b="1" dirty="0">
                <a:solidFill>
                  <a:srgbClr val="0000FF"/>
                </a:solidFill>
              </a:rPr>
              <a:t>별도 </a:t>
            </a:r>
            <a:r>
              <a:rPr lang="en-US" altLang="ko-KR" sz="1400" b="1" dirty="0">
                <a:solidFill>
                  <a:srgbClr val="0000FF"/>
                </a:solidFill>
              </a:rPr>
              <a:t>gain </a:t>
            </a:r>
            <a:r>
              <a:rPr lang="ko-KR" altLang="en-US" sz="1400" b="1" dirty="0">
                <a:solidFill>
                  <a:srgbClr val="0000FF"/>
                </a:solidFill>
              </a:rPr>
              <a:t>조절 </a:t>
            </a:r>
            <a:r>
              <a:rPr lang="ko-KR" altLang="en-US" sz="1400" b="1" dirty="0" err="1">
                <a:solidFill>
                  <a:srgbClr val="0000FF"/>
                </a:solidFill>
              </a:rPr>
              <a:t>안함</a:t>
            </a:r>
            <a:r>
              <a:rPr lang="en-US" altLang="ko-KR" sz="1400" b="1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66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58431"/>
              </p:ext>
            </p:extLst>
          </p:nvPr>
        </p:nvGraphicFramePr>
        <p:xfrm>
          <a:off x="105812" y="421342"/>
          <a:ext cx="8928079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8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Group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Actual conc.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Cal. Conc.</a:t>
                      </a:r>
                      <a:r>
                        <a:rPr lang="en-US" altLang="ko-KR" sz="1200" b="1" baseline="0" dirty="0"/>
                        <a:t> (</a:t>
                      </a:r>
                      <a:r>
                        <a:rPr lang="en-US" altLang="ko-KR" sz="1200" b="1" baseline="0" dirty="0" err="1"/>
                        <a:t>wt</a:t>
                      </a:r>
                      <a:r>
                        <a:rPr lang="en-US" altLang="ko-KR" sz="1200" b="1" baseline="0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Error (%)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Error (%p)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-0.056%p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8.24%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-0.096%p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-0.157%p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-0.108%p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3.74%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-0.030%p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0.071%p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8.67%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-0.085%p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0.047%p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-0.019%p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6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range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6.485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1.62%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-0.013%p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-0.054%p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-0.014%p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6.130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5.17%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6.40%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-0.060%p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-0.419%p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8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6.677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0.123%p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5480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NEW Surface fitting </a:t>
            </a:r>
            <a:r>
              <a:rPr lang="ko-KR" altLang="en-US" sz="1400" b="1" dirty="0"/>
              <a:t>검증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point </a:t>
            </a:r>
            <a:r>
              <a:rPr lang="ko-KR" altLang="en-US" sz="1400" b="1" dirty="0"/>
              <a:t>역산 </a:t>
            </a:r>
            <a:r>
              <a:rPr lang="en-US" altLang="ko-KR" sz="1400" b="1" dirty="0"/>
              <a:t>(UV: Exp., IR: Poly)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8926" y="6523350"/>
            <a:ext cx="8692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오차는 대부분 개선되었으나 다소 높은 구간도 존재</a:t>
            </a:r>
            <a:r>
              <a:rPr lang="en-US" altLang="ko-KR" sz="1400" b="1" dirty="0"/>
              <a:t>: Fitting</a:t>
            </a:r>
            <a:r>
              <a:rPr lang="ko-KR" altLang="en-US" sz="1400" b="1" dirty="0"/>
              <a:t>식 구성을 위한 측정 </a:t>
            </a:r>
            <a:r>
              <a:rPr lang="en-US" altLang="ko-KR" sz="1400" b="1" dirty="0"/>
              <a:t>data error</a:t>
            </a:r>
            <a:r>
              <a:rPr lang="ko-KR" altLang="en-US" sz="1400" b="1" dirty="0"/>
              <a:t>로 판단됨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0525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2588"/>
              </p:ext>
            </p:extLst>
          </p:nvPr>
        </p:nvGraphicFramePr>
        <p:xfrm>
          <a:off x="4518025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8025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878366"/>
              </p:ext>
            </p:extLst>
          </p:nvPr>
        </p:nvGraphicFramePr>
        <p:xfrm>
          <a:off x="704850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3739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 Signal to concentration</a:t>
            </a:r>
            <a:endParaRPr lang="ko-KR" altLang="en-US" sz="14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95487"/>
              </p:ext>
            </p:extLst>
          </p:nvPr>
        </p:nvGraphicFramePr>
        <p:xfrm>
          <a:off x="179845" y="3626113"/>
          <a:ext cx="8784310" cy="1416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V/V</a:t>
                      </a:r>
                      <a:r>
                        <a:rPr lang="en-US" altLang="ko-KR" sz="1200" b="1" baseline="0" dirty="0"/>
                        <a:t> ratio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Concentration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baseline="0" dirty="0"/>
                        <a:t> (mL)</a:t>
                      </a:r>
                      <a:endParaRPr lang="ko-KR" altLang="en-US" sz="1200" b="1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DIW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5.420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Blind-3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926" y="5652450"/>
            <a:ext cx="8553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</a:t>
            </a:r>
            <a:r>
              <a:rPr lang="en-US" altLang="ko-KR" sz="1400" b="1" dirty="0"/>
              <a:t>Target range </a:t>
            </a:r>
            <a:r>
              <a:rPr lang="ko-KR" altLang="en-US" sz="1400" b="1" dirty="0"/>
              <a:t>內 임의의 농도로 </a:t>
            </a:r>
            <a:r>
              <a:rPr lang="en-US" altLang="ko-KR" sz="1400" b="1" dirty="0"/>
              <a:t>SC-1 </a:t>
            </a:r>
            <a:r>
              <a:rPr lang="ko-KR" altLang="en-US" sz="1400" b="1" dirty="0"/>
              <a:t>용액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가지를 제조하여 분석을 진행하였으며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앞서 사용된 기술</a:t>
            </a:r>
            <a:br>
              <a:rPr lang="en-US" altLang="ko-KR" sz="1400" b="1" dirty="0"/>
            </a:br>
            <a:r>
              <a:rPr lang="en-US" altLang="ko-KR" sz="1400" b="1" dirty="0"/>
              <a:t>    (filtering, linear fitting)</a:t>
            </a:r>
            <a:r>
              <a:rPr lang="ko-KR" altLang="en-US" sz="1400" b="1" dirty="0"/>
              <a:t>을 동일하게 적용하여 </a:t>
            </a:r>
            <a:r>
              <a:rPr lang="ko-KR" altLang="en-US" sz="1400" b="1" dirty="0" err="1"/>
              <a:t>약액별</a:t>
            </a:r>
            <a:r>
              <a:rPr lang="ko-KR" altLang="en-US" sz="1400" b="1" dirty="0"/>
              <a:t> 농도로 환산함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7453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739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– Signal to concentration</a:t>
            </a:r>
            <a:endParaRPr lang="ko-KR" altLang="en-US" sz="1400" b="1" dirty="0"/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533154"/>
              </p:ext>
            </p:extLst>
          </p:nvPr>
        </p:nvGraphicFramePr>
        <p:xfrm>
          <a:off x="-96928" y="587694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6928" y="587694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261024"/>
              </p:ext>
            </p:extLst>
          </p:nvPr>
        </p:nvGraphicFramePr>
        <p:xfrm>
          <a:off x="-96928" y="2921575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2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96928" y="2921575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73518"/>
              </p:ext>
            </p:extLst>
          </p:nvPr>
        </p:nvGraphicFramePr>
        <p:xfrm>
          <a:off x="2805399" y="587694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3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5399" y="587694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672117"/>
              </p:ext>
            </p:extLst>
          </p:nvPr>
        </p:nvGraphicFramePr>
        <p:xfrm>
          <a:off x="2805399" y="2921575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4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5399" y="2921575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814355"/>
              </p:ext>
            </p:extLst>
          </p:nvPr>
        </p:nvGraphicFramePr>
        <p:xfrm>
          <a:off x="5707725" y="587694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5" name="Graph" r:id="rId11" imgW="3920760" imgH="3000960" progId="Origin95.Graph">
                  <p:embed/>
                </p:oleObj>
              </mc:Choice>
              <mc:Fallback>
                <p:oleObj name="Graph" r:id="rId11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7725" y="587694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020031"/>
              </p:ext>
            </p:extLst>
          </p:nvPr>
        </p:nvGraphicFramePr>
        <p:xfrm>
          <a:off x="5707725" y="2921575"/>
          <a:ext cx="3492000" cy="267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6" name="Graph" r:id="rId13" imgW="3920760" imgH="3000960" progId="Origin95.Graph">
                  <p:embed/>
                </p:oleObj>
              </mc:Choice>
              <mc:Fallback>
                <p:oleObj name="Graph" r:id="rId1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07725" y="2921575"/>
                        <a:ext cx="3492000" cy="267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22515" y="351322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Blind-1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418115" y="34994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Blind-2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313715" y="351322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Blind-3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58926" y="5669868"/>
            <a:ext cx="896264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→ 다소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오차가 큰 부분이 있으나</a:t>
            </a:r>
            <a:r>
              <a:rPr lang="en-US" altLang="ko-KR" sz="1400" b="1" dirty="0"/>
              <a:t>, UV/IR LED+PD</a:t>
            </a:r>
            <a:r>
              <a:rPr lang="ko-KR" altLang="en-US" sz="1400" b="1" dirty="0"/>
              <a:t>를 통한 </a:t>
            </a:r>
            <a:r>
              <a:rPr lang="en-US" altLang="ko-KR" sz="1400" b="1" dirty="0"/>
              <a:t>SC-1 </a:t>
            </a:r>
            <a:r>
              <a:rPr lang="ko-KR" altLang="en-US" sz="1400" b="1" dirty="0"/>
              <a:t>용액의 농도 예측이 가능할 것으로 판단됨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en-US" altLang="ko-KR" sz="1400" b="1" dirty="0"/>
              <a:t>    : </a:t>
            </a:r>
            <a:r>
              <a:rPr lang="ko-KR" altLang="en-US" sz="1400" b="1" dirty="0"/>
              <a:t>정확한 농도의 용액을 이용한 평가가 선행되어야 하며 </a:t>
            </a:r>
            <a:r>
              <a:rPr lang="en-US" altLang="ko-KR" sz="1400" b="1" dirty="0"/>
              <a:t>(surface fitting optimization), </a:t>
            </a:r>
            <a:r>
              <a:rPr lang="ko-KR" altLang="en-US" sz="1400" b="1" dirty="0"/>
              <a:t>용액 반응에 따른 </a:t>
            </a:r>
            <a:br>
              <a:rPr lang="en-US" altLang="ko-KR" sz="1400" b="1" dirty="0"/>
            </a:br>
            <a:r>
              <a:rPr lang="en-US" altLang="ko-KR" sz="1400" b="1" dirty="0"/>
              <a:t>     </a:t>
            </a:r>
            <a:r>
              <a:rPr lang="ko-KR" altLang="en-US" sz="1400" b="1" dirty="0"/>
              <a:t>변화 및 온도에 대해서도 관찰이 필요함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3636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측정 </a:t>
            </a:r>
            <a:r>
              <a:rPr lang="en-US" altLang="ko-KR" sz="1400" b="1" dirty="0"/>
              <a:t>schedule</a:t>
            </a:r>
            <a:endParaRPr lang="ko-KR" altLang="en-US" sz="14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33595"/>
              </p:ext>
            </p:extLst>
          </p:nvPr>
        </p:nvGraphicFramePr>
        <p:xfrm>
          <a:off x="252000" y="412919"/>
          <a:ext cx="8676000" cy="317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rgbClr val="0000FF"/>
                          </a:solidFill>
                        </a:rPr>
                        <a:t>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6/28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6/29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6/30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7/2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IR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PD </a:t>
                      </a:r>
                      <a:r>
                        <a:rPr lang="ko-KR" altLang="en-US" sz="1100" baseline="0" dirty="0"/>
                        <a:t>회로 입고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7/3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</a:t>
                      </a:r>
                      <a:r>
                        <a:rPr lang="en-US" altLang="ko-KR" sz="1100" baseline="0" dirty="0"/>
                        <a:t> IR PD </a:t>
                      </a:r>
                      <a:r>
                        <a:rPr lang="ko-KR" altLang="en-US" sz="1100" baseline="0" dirty="0"/>
                        <a:t>회로 </a:t>
                      </a:r>
                      <a:r>
                        <a:rPr lang="ko-KR" altLang="en-US" sz="1100" baseline="0" dirty="0" err="1"/>
                        <a:t>재입고</a:t>
                      </a:r>
                      <a:endParaRPr lang="en-US" altLang="ko-KR" sz="1100" baseline="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증폭회로 </a:t>
                      </a:r>
                      <a:r>
                        <a:rPr lang="en-US" altLang="ko-KR" sz="1100" dirty="0"/>
                        <a:t>test/</a:t>
                      </a:r>
                      <a:r>
                        <a:rPr lang="ko-KR" altLang="en-US" sz="1100" dirty="0"/>
                        <a:t>선정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  (DIW)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7/4</a:t>
                      </a:r>
                      <a:endParaRPr lang="ko-KR" altLang="en-US" sz="11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7/5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7/6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증폭회로 </a:t>
                      </a:r>
                      <a:r>
                        <a:rPr lang="en-US" altLang="ko-KR" sz="1100" dirty="0"/>
                        <a:t>test/</a:t>
                      </a:r>
                      <a:r>
                        <a:rPr lang="ko-KR" altLang="en-US" sz="1100" dirty="0"/>
                        <a:t>선정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  (SC-1)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0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 완료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7/8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~4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 완료</a:t>
                      </a:r>
                      <a:endParaRPr lang="ko-KR" altLang="en-US" sz="110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7/9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~5.2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 완료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H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dirty="0"/>
                        <a:t>O</a:t>
                      </a:r>
                      <a:r>
                        <a:rPr lang="en-US" altLang="ko-KR" sz="1100" baseline="-25000" dirty="0"/>
                        <a:t>2</a:t>
                      </a:r>
                      <a:r>
                        <a:rPr lang="en-US" altLang="ko-KR" sz="1100" baseline="0" dirty="0"/>
                        <a:t> ~6.5 </a:t>
                      </a:r>
                      <a:r>
                        <a:rPr lang="en-US" altLang="ko-KR" sz="1100" baseline="0" dirty="0" err="1"/>
                        <a:t>wt</a:t>
                      </a:r>
                      <a:r>
                        <a:rPr lang="en-US" altLang="ko-KR" sz="1100" baseline="0" dirty="0"/>
                        <a:t>%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series</a:t>
                      </a:r>
                      <a:r>
                        <a:rPr lang="ko-KR" altLang="en-US" sz="1100" baseline="0" dirty="0"/>
                        <a:t> 측정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7/11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7/12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7/13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baseline="0" dirty="0"/>
                        <a:t>- Surface fitting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검증</a:t>
                      </a:r>
                      <a:endParaRPr lang="en-US" altLang="ko-KR" sz="1100" baseline="0" dirty="0"/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재측정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필요시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- Surface fitting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검증</a:t>
                      </a:r>
                      <a:endParaRPr lang="en-US" altLang="ko-KR" sz="11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재측정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필요시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7/15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- Feasibility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확인 </a:t>
                      </a:r>
                      <a:br>
                        <a:rPr lang="en-US" altLang="ko-KR" sz="1100" baseline="0" dirty="0"/>
                      </a:br>
                      <a:r>
                        <a:rPr lang="en-US" altLang="ko-KR" sz="1100" baseline="0" dirty="0"/>
                        <a:t>  </a:t>
                      </a:r>
                      <a:r>
                        <a:rPr lang="ko-KR" altLang="en-US" sz="1100" baseline="0" dirty="0"/>
                        <a:t>완료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7/16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/>
                        <a:t>7/17</a:t>
                      </a:r>
                      <a:endParaRPr lang="en-US" altLang="ko-KR" sz="11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100" dirty="0">
                          <a:solidFill>
                            <a:srgbClr val="0000FF"/>
                          </a:solidFill>
                        </a:rPr>
                        <a:t>7/18</a:t>
                      </a:r>
                      <a:endParaRPr lang="ko-KR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49783" y="3998515"/>
            <a:ext cx="4802661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※ Target </a:t>
            </a:r>
            <a:r>
              <a:rPr lang="ko-KR" altLang="en-US" sz="1400" b="1" dirty="0"/>
              <a:t>농도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OH: 1.03 ± 0.2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(0.83 ~ 1.23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-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: 5.43 ± 0.3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 (5.13 ~ 5.73 </a:t>
            </a:r>
            <a:r>
              <a:rPr lang="en-US" altLang="ko-KR" sz="1400" b="1" dirty="0" err="1"/>
              <a:t>wt</a:t>
            </a:r>
            <a:r>
              <a:rPr lang="en-US" altLang="ko-KR" sz="1400" b="1" dirty="0"/>
              <a:t>%)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※ Surface fitting </a:t>
            </a:r>
            <a:r>
              <a:rPr lang="ko-KR" altLang="en-US" sz="1400" b="1" dirty="0"/>
              <a:t>검증</a:t>
            </a:r>
            <a:br>
              <a:rPr lang="en-US" altLang="ko-KR" sz="1400" b="1" dirty="0"/>
            </a:br>
            <a:r>
              <a:rPr lang="en-US" altLang="ko-KR" sz="1400" b="1" dirty="0"/>
              <a:t>   : Target range </a:t>
            </a:r>
            <a:r>
              <a:rPr lang="ko-KR" altLang="en-US" sz="1400" b="1" dirty="0"/>
              <a:t>內</a:t>
            </a:r>
            <a:r>
              <a:rPr lang="en-US" altLang="ko-KR" sz="1400" b="1" dirty="0"/>
              <a:t> SC-1 </a:t>
            </a:r>
            <a:r>
              <a:rPr lang="ko-KR" altLang="en-US" sz="1400" b="1" dirty="0"/>
              <a:t>용액에 대해 </a:t>
            </a:r>
            <a:r>
              <a:rPr lang="en-US" altLang="ko-KR" sz="1400" b="1" dirty="0"/>
              <a:t>surface fitting</a:t>
            </a:r>
            <a:r>
              <a:rPr lang="ko-KR" altLang="en-US" sz="1400" b="1" dirty="0"/>
              <a:t>을 </a:t>
            </a:r>
            <a:br>
              <a:rPr lang="en-US" altLang="ko-KR" sz="1400" b="1" dirty="0"/>
            </a:br>
            <a:r>
              <a:rPr lang="en-US" altLang="ko-KR" sz="1400" b="1" dirty="0"/>
              <a:t>     </a:t>
            </a:r>
            <a:r>
              <a:rPr lang="ko-KR" altLang="en-US" sz="1400" b="1" dirty="0"/>
              <a:t>통한 농도 역산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613175"/>
              </p:ext>
            </p:extLst>
          </p:nvPr>
        </p:nvGraphicFramePr>
        <p:xfrm>
          <a:off x="277540" y="3857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540" y="3857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58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+ H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O</a:t>
            </a:r>
            <a:r>
              <a:rPr lang="en-US" altLang="ko-KR" sz="1400" b="1" baseline="-25000" dirty="0"/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농도 </a:t>
            </a:r>
            <a:r>
              <a:rPr lang="en-US" altLang="ko-KR" sz="1400" b="1" dirty="0"/>
              <a:t>table</a:t>
            </a:r>
            <a:endParaRPr lang="ko-KR" altLang="en-US" sz="1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440104"/>
              </p:ext>
            </p:extLst>
          </p:nvPr>
        </p:nvGraphicFramePr>
        <p:xfrm>
          <a:off x="216070" y="421342"/>
          <a:ext cx="8711860" cy="6232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5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6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Group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V/V</a:t>
                      </a:r>
                      <a:r>
                        <a:rPr lang="en-US" altLang="ko-KR" sz="1200" b="1" baseline="0" dirty="0"/>
                        <a:t> ratio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Concentration (</a:t>
                      </a:r>
                      <a:r>
                        <a:rPr lang="en-US" altLang="ko-KR" sz="1200" b="1" dirty="0" err="1"/>
                        <a:t>wt</a:t>
                      </a:r>
                      <a:r>
                        <a:rPr lang="en-US" altLang="ko-KR" sz="1200" b="1" dirty="0"/>
                        <a:t>%)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baseline="0" dirty="0"/>
                        <a:t> (mL)</a:t>
                      </a:r>
                      <a:endParaRPr lang="ko-KR" altLang="en-US" sz="1200" b="1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DIW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 (mL)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NH</a:t>
                      </a:r>
                      <a:r>
                        <a:rPr lang="en-US" altLang="ko-KR" sz="1200" b="1" baseline="-25000" dirty="0"/>
                        <a:t>4</a:t>
                      </a:r>
                      <a:r>
                        <a:rPr lang="en-US" altLang="ko-KR" sz="1200" b="1" dirty="0"/>
                        <a:t>OH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</a:t>
                      </a:r>
                      <a:r>
                        <a:rPr lang="en-US" altLang="ko-KR" sz="1200" b="1" baseline="-25000" dirty="0"/>
                        <a:t>2</a:t>
                      </a:r>
                      <a:r>
                        <a:rPr lang="en-US" altLang="ko-KR" sz="1200" b="1" dirty="0"/>
                        <a:t>O</a:t>
                      </a:r>
                      <a:r>
                        <a:rPr lang="en-US" altLang="ko-KR" sz="1200" b="1" baseline="-25000" dirty="0"/>
                        <a:t>2</a:t>
                      </a:r>
                      <a:endParaRPr lang="ko-KR" altLang="en-US" sz="1200" b="1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2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2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4-1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4-2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4-3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4-4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3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4-5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52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221047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2180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52889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4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935674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5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8926" y="6504300"/>
            <a:ext cx="4016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용액 </a:t>
            </a:r>
            <a:r>
              <a:rPr lang="en-US" altLang="ko-KR" sz="1400" b="1" dirty="0"/>
              <a:t>loading</a:t>
            </a:r>
            <a:r>
              <a:rPr lang="ko-KR" altLang="en-US" sz="1400" b="1" dirty="0"/>
              <a:t>후 </a:t>
            </a:r>
            <a:r>
              <a:rPr lang="en-US" altLang="ko-KR" sz="1400" b="1" dirty="0"/>
              <a:t>300 sec </a:t>
            </a:r>
            <a:r>
              <a:rPr lang="ko-KR" altLang="en-US" sz="1400" b="1" dirty="0"/>
              <a:t>이후부터 </a:t>
            </a:r>
            <a:r>
              <a:rPr lang="en-US" altLang="ko-KR" sz="1400" b="1" dirty="0"/>
              <a:t>data </a:t>
            </a:r>
            <a:r>
              <a:rPr lang="ko-KR" altLang="en-US" sz="1400" b="1" dirty="0"/>
              <a:t>사용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221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Raw data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UV</a:t>
            </a:r>
            <a:r>
              <a:rPr lang="en-US" altLang="ko-KR" sz="1400" b="1" dirty="0"/>
              <a:t> (-10 ~ 500 sec)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927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34388"/>
              </p:ext>
            </p:extLst>
          </p:nvPr>
        </p:nvGraphicFramePr>
        <p:xfrm>
          <a:off x="704260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260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745630"/>
              </p:ext>
            </p:extLst>
          </p:nvPr>
        </p:nvGraphicFramePr>
        <p:xfrm>
          <a:off x="4518615" y="46577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5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8615" y="46577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93251"/>
              </p:ext>
            </p:extLst>
          </p:nvPr>
        </p:nvGraphicFramePr>
        <p:xfrm>
          <a:off x="704260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60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679902"/>
              </p:ext>
            </p:extLst>
          </p:nvPr>
        </p:nvGraphicFramePr>
        <p:xfrm>
          <a:off x="4518615" y="353119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7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8615" y="353119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8926" y="6504300"/>
            <a:ext cx="5918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IR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경우 </a:t>
            </a:r>
            <a:r>
              <a:rPr lang="en-US" altLang="ko-KR" sz="1400" b="1" dirty="0"/>
              <a:t>data </a:t>
            </a:r>
            <a:r>
              <a:rPr lang="ko-KR" altLang="en-US" sz="1400" b="1" dirty="0"/>
              <a:t>편차가 심해 추가 </a:t>
            </a:r>
            <a:r>
              <a:rPr lang="en-US" altLang="ko-KR" sz="1400" b="1" dirty="0"/>
              <a:t>filter (band pass FFT filter) </a:t>
            </a:r>
            <a:r>
              <a:rPr lang="ko-KR" altLang="en-US" sz="1400" b="1" dirty="0"/>
              <a:t>적용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/>
              <a:t>Raw data –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IR</a:t>
            </a:r>
            <a:r>
              <a:rPr lang="en-US" altLang="ko-KR" sz="1400" b="1" dirty="0"/>
              <a:t> (-10 ~ 500 sec)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0180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157463"/>
              </p:ext>
            </p:extLst>
          </p:nvPr>
        </p:nvGraphicFramePr>
        <p:xfrm>
          <a:off x="4518025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8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8025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75939"/>
              </p:ext>
            </p:extLst>
          </p:nvPr>
        </p:nvGraphicFramePr>
        <p:xfrm>
          <a:off x="704850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9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952993"/>
              </p:ext>
            </p:extLst>
          </p:nvPr>
        </p:nvGraphicFramePr>
        <p:xfrm>
          <a:off x="4518025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0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8025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53415"/>
              </p:ext>
            </p:extLst>
          </p:nvPr>
        </p:nvGraphicFramePr>
        <p:xfrm>
          <a:off x="704850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1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4850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5361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</a:t>
            </a:r>
            <a:r>
              <a:rPr lang="en-US" altLang="ko-KR" sz="1400" b="1" dirty="0"/>
              <a:t> (300 ~ 2100 sec)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8926" y="6523350"/>
            <a:ext cx="8578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Group 1 (NH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only) </a:t>
            </a:r>
            <a:r>
              <a:rPr lang="ko-KR" altLang="en-US" sz="1400" b="1" dirty="0"/>
              <a:t>은 농도에 관계없이 유사한 결과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나머지는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농도에 따라 </a:t>
            </a:r>
            <a:r>
              <a:rPr lang="ko-KR" altLang="en-US" sz="1400" b="1" dirty="0" err="1"/>
              <a:t>출력값</a:t>
            </a:r>
            <a:r>
              <a:rPr lang="ko-KR" altLang="en-US" sz="1400" b="1" dirty="0"/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216100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125646"/>
              </p:ext>
            </p:extLst>
          </p:nvPr>
        </p:nvGraphicFramePr>
        <p:xfrm>
          <a:off x="4518025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2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8025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231319"/>
              </p:ext>
            </p:extLst>
          </p:nvPr>
        </p:nvGraphicFramePr>
        <p:xfrm>
          <a:off x="704850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3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247909"/>
              </p:ext>
            </p:extLst>
          </p:nvPr>
        </p:nvGraphicFramePr>
        <p:xfrm>
          <a:off x="4518025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4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8025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297781"/>
              </p:ext>
            </p:extLst>
          </p:nvPr>
        </p:nvGraphicFramePr>
        <p:xfrm>
          <a:off x="704850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5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4850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528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IR</a:t>
            </a:r>
            <a:r>
              <a:rPr lang="en-US" altLang="ko-KR" sz="1400" b="1" dirty="0"/>
              <a:t> (300 ~ 2100 sec)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09009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7718" y="3317946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Group 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9009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Group 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7718" y="253884"/>
            <a:ext cx="882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8926" y="6523350"/>
            <a:ext cx="3520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NH</a:t>
            </a:r>
            <a:r>
              <a:rPr lang="en-US" altLang="ko-KR" sz="1400" b="1" baseline="-25000" dirty="0"/>
              <a:t>4</a:t>
            </a:r>
            <a:r>
              <a:rPr lang="en-US" altLang="ko-KR" sz="1400" b="1" dirty="0"/>
              <a:t>OH </a:t>
            </a:r>
            <a:r>
              <a:rPr lang="ko-KR" altLang="en-US" sz="1400" b="1" dirty="0"/>
              <a:t>농도에 따라 </a:t>
            </a:r>
            <a:r>
              <a:rPr lang="ko-KR" altLang="en-US" sz="1400" b="1" dirty="0" err="1"/>
              <a:t>출력값</a:t>
            </a:r>
            <a:r>
              <a:rPr lang="ko-KR" altLang="en-US" sz="1400" b="1" dirty="0"/>
              <a:t> 감소 확인</a:t>
            </a:r>
          </a:p>
        </p:txBody>
      </p:sp>
    </p:spTree>
    <p:extLst>
      <p:ext uri="{BB962C8B-B14F-4D97-AF65-F5344CB8AC3E}">
        <p14:creationId xmlns:p14="http://schemas.microsoft.com/office/powerpoint/2010/main" val="125479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44370"/>
              </p:ext>
            </p:extLst>
          </p:nvPr>
        </p:nvGraphicFramePr>
        <p:xfrm>
          <a:off x="4802982" y="362426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2982" y="362426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4592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UV+IR </a:t>
            </a:r>
            <a:r>
              <a:rPr lang="ko-KR" altLang="en-US" sz="1400" b="1" dirty="0"/>
              <a:t>동시측정 </a:t>
            </a:r>
            <a:r>
              <a:rPr lang="en-US" altLang="ko-KR" sz="1400" b="1" dirty="0">
                <a:solidFill>
                  <a:srgbClr val="FF0000"/>
                </a:solidFill>
              </a:rPr>
              <a:t>Filtered + fitted data – UV @ 0 sec</a:t>
            </a:r>
            <a:endParaRPr lang="ko-KR" altLang="en-US" sz="1400" b="1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541555"/>
              </p:ext>
            </p:extLst>
          </p:nvPr>
        </p:nvGraphicFramePr>
        <p:xfrm>
          <a:off x="419894" y="35306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7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4" y="35306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555362"/>
              </p:ext>
            </p:extLst>
          </p:nvPr>
        </p:nvGraphicFramePr>
        <p:xfrm>
          <a:off x="419894" y="46513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8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894" y="46513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3709"/>
              </p:ext>
            </p:extLst>
          </p:nvPr>
        </p:nvGraphicFramePr>
        <p:xfrm>
          <a:off x="4802982" y="517327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2982" y="517327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24053" y="3317946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NH</a:t>
            </a:r>
            <a:r>
              <a:rPr lang="en-US" altLang="ko-KR" baseline="-25000" dirty="0"/>
              <a:t>4</a:t>
            </a:r>
            <a:r>
              <a:rPr lang="en-US" altLang="ko-KR" dirty="0"/>
              <a:t>OH </a:t>
            </a:r>
            <a:r>
              <a:rPr lang="ko-KR" altLang="en-US" dirty="0"/>
              <a:t>농도 고정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4053" y="253884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H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O</a:t>
            </a:r>
            <a:r>
              <a:rPr lang="en-US" altLang="ko-KR" sz="1400" b="1" baseline="-25000" dirty="0">
                <a:solidFill>
                  <a:srgbClr val="0000FF"/>
                </a:solidFill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농도 고정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283321" y="2181225"/>
            <a:ext cx="721057" cy="24288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04159" y="324177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*</a:t>
            </a:r>
            <a:r>
              <a:rPr lang="ko-KR" altLang="en-US" sz="1400" b="1" dirty="0" err="1"/>
              <a:t>재측정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8926" y="6523350"/>
            <a:ext cx="5701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UV </a:t>
            </a:r>
            <a:r>
              <a:rPr lang="ko-KR" altLang="en-US" sz="1400" b="1" dirty="0"/>
              <a:t>출력은 농도에 따라 </a:t>
            </a:r>
            <a:r>
              <a:rPr lang="en-US" altLang="ko-KR" sz="1400" b="1" dirty="0"/>
              <a:t>exponential curve</a:t>
            </a:r>
            <a:r>
              <a:rPr lang="ko-KR" altLang="en-US" sz="1400" b="1" dirty="0"/>
              <a:t>를 따르는 것을 확인함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768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2518</Words>
  <Application>Microsoft Office PowerPoint</Application>
  <PresentationFormat>화면 슬라이드 쇼(4:3)</PresentationFormat>
  <Paragraphs>1105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yjeo</dc:creator>
  <cp:lastModifiedBy>kwpark@atikorea.com</cp:lastModifiedBy>
  <cp:revision>306</cp:revision>
  <dcterms:created xsi:type="dcterms:W3CDTF">2020-02-04T07:58:27Z</dcterms:created>
  <dcterms:modified xsi:type="dcterms:W3CDTF">2020-07-15T23:38:15Z</dcterms:modified>
</cp:coreProperties>
</file>